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Roboto" charset="0"/>
      <p:regular r:id="rId29"/>
      <p:bold r:id="rId30"/>
      <p:italic r:id="rId31"/>
      <p:boldItalic r:id="rId32"/>
    </p:embeddedFont>
    <p:embeddedFont>
      <p:font typeface="Average" charset="0"/>
      <p:regular r:id="rId33"/>
    </p:embeddedFont>
    <p:embeddedFont>
      <p:font typeface="Oswald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b7cd262e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b7cd262e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b7cd262e_1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b7cd262e_1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b7cd262e_1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b7cd262e_1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b7cd262e_1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b7cd262e_1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bb69d38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bb69d38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b7cd262e_1_1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b7cd262e_1_1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eb7cd262e_1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eb7cd262e_1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b7cd262e_1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b7cd262e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b7cd262e_1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eb7cd262e_1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b7cd262e_1_1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b7cd262e_1_1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b7cd262e_1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b7cd262e_1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b7cd262e_1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b7cd262e_1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b9fc6c8b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b9fc6c8b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b9fc6e9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b9fc6e9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b7cd262e_1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b7cd262e_1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b7cd262e_1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b7cd262e_1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b7cd262e_1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b7cd262e_1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b7cd262e_1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b7cd262e_1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b7cd262e_1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b7cd262e_1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b7cd262e_1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eb7cd262e_1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eb7cd262e_2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eb7cd262e_2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</a:fld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0" y="631175"/>
            <a:ext cx="9144000" cy="9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DETECÇÃO DE FRAUDE EM HIDRÔMETROS UTILIZANDO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TÉCNICAS DE RECONHECIMENTO DE PADRÕES</a:t>
            </a:r>
            <a:endParaRPr sz="2400"/>
          </a:p>
        </p:txBody>
      </p:sp>
      <p:sp>
        <p:nvSpPr>
          <p:cNvPr id="60" name="Google Shape;60;p13"/>
          <p:cNvSpPr txBox="1"/>
          <p:nvPr>
            <p:ph type="subTitle" idx="1"/>
          </p:nvPr>
        </p:nvSpPr>
        <p:spPr>
          <a:xfrm>
            <a:off x="2929650" y="1617275"/>
            <a:ext cx="3284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JULIANA PATRÍCIA DETROZ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881505" y="3643630"/>
            <a:ext cx="5380990" cy="5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+mj-lt"/>
                <a:ea typeface="Average"/>
                <a:cs typeface="+mj-lt"/>
                <a:sym typeface="Average"/>
              </a:rPr>
              <a:t>Menderson Costa e Vinicius Gasparini</a:t>
            </a:r>
            <a:endParaRPr sz="1800">
              <a:solidFill>
                <a:schemeClr val="dk1"/>
              </a:solidFill>
              <a:latin typeface="+mj-lt"/>
              <a:ea typeface="Average"/>
              <a:cs typeface="+mj-lt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+mj-lt"/>
                <a:ea typeface="Average"/>
                <a:cs typeface="+mj-lt"/>
                <a:sym typeface="Average"/>
              </a:rPr>
              <a:t>agosto 2019</a:t>
            </a:r>
            <a:endParaRPr sz="1800">
              <a:solidFill>
                <a:schemeClr val="dk1"/>
              </a:solidFill>
              <a:latin typeface="+mj-lt"/>
              <a:ea typeface="Average"/>
              <a:cs typeface="+mj-lt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Descritores de cor</a:t>
            </a:r>
            <a:endParaRPr lang="pt-BR">
              <a:latin typeface="+mn-lt"/>
              <a:cs typeface="+mn-lt"/>
            </a:endParaRPr>
          </a:p>
        </p:txBody>
      </p:sp>
      <p:sp>
        <p:nvSpPr>
          <p:cNvPr id="115" name="Google Shape;115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Border/Interior pixel Classification (BIC)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Auto Color Correlogram (ACC)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Joint Auto-Correlogram (JAC)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Color Bitmap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Global Color Histogram (GCH)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Color Structure Descriptor (CSD)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Descritores de textura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121" name="Google Shape;121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Local Binary Pattern (LBP)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Homogeneous Texture Descriptor (HTD)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Statistical Analysis of Structural Information (SASI)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Invariant Steerable Pyramid Decomposition (SID)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Steerable Mean Standard Deviation (SMS)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Local Activity Spectrum (LAS)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Desenvolvimento da solução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127" name="Google Shape;127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Solução proposta foi desenvolvida em C++. 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Foram adotadas bibliotecas gratuitas e de código fonte aberto, possibilitando adaptações necessárias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Utilizou-se a biblioteca OpenCV na extração de características, através do descritor de imagens HOG</a:t>
            </a:r>
            <a:endParaRPr lang="pt-BR">
              <a:latin typeface="+mn-lt"/>
              <a:cs typeface="+mn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+mn-lt"/>
                <a:cs typeface="+mn-lt"/>
              </a:rPr>
              <a:t>OpenCV - Open Source Computer Vision</a:t>
            </a:r>
            <a:endParaRPr lang="pt-BR" sz="2400">
              <a:latin typeface="+mn-lt"/>
              <a:cs typeface="+mn-lt"/>
            </a:endParaRPr>
          </a:p>
        </p:txBody>
      </p:sp>
      <p:sp>
        <p:nvSpPr>
          <p:cNvPr id="133" name="Google Shape;133;p25"/>
          <p:cNvSpPr txBox="1"/>
          <p:nvPr>
            <p:ph type="body" idx="1"/>
          </p:nvPr>
        </p:nvSpPr>
        <p:spPr>
          <a:xfrm>
            <a:off x="311700" y="1152475"/>
            <a:ext cx="598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+mj-ea"/>
                <a:ea typeface="Oswald"/>
                <a:cs typeface="+mj-ea"/>
                <a:sym typeface="Oswald"/>
              </a:rPr>
              <a:t>É a principal biblioteca de código aberto para a visão computacional, processamento de imagem e aprendizagem de máquina.</a:t>
            </a:r>
            <a:endParaRPr>
              <a:solidFill>
                <a:schemeClr val="dk1"/>
              </a:solidFill>
              <a:latin typeface="+mj-ea"/>
              <a:ea typeface="Oswald"/>
              <a:cs typeface="+mj-ea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+mj-ea"/>
                <a:ea typeface="Oswald"/>
                <a:cs typeface="+mj-ea"/>
                <a:sym typeface="Oswald"/>
              </a:rPr>
              <a:t>Licença BSD - Livre para o uso acadêmico e comercial</a:t>
            </a:r>
            <a:endParaRPr>
              <a:solidFill>
                <a:schemeClr val="dk1"/>
              </a:solidFill>
              <a:latin typeface="+mj-ea"/>
              <a:ea typeface="Oswald"/>
              <a:cs typeface="+mj-ea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+mj-ea"/>
                <a:ea typeface="Oswald"/>
                <a:cs typeface="+mj-ea"/>
                <a:sym typeface="Oswald"/>
              </a:rPr>
              <a:t>Possui interfaces C++, C, Python e Java</a:t>
            </a:r>
            <a:endParaRPr>
              <a:solidFill>
                <a:schemeClr val="dk1"/>
              </a:solidFill>
              <a:latin typeface="+mj-ea"/>
              <a:ea typeface="Oswald"/>
              <a:cs typeface="+mj-ea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+mj-ea"/>
                <a:ea typeface="Oswald"/>
                <a:cs typeface="+mj-ea"/>
                <a:sym typeface="Oswald"/>
              </a:rPr>
              <a:t>Possui mais de 350 algoritmos de Visão computacional como: Filtros de imagem, calibração de câmera, reconhecimento de objetos, análise estrutural e outros</a:t>
            </a:r>
            <a:endParaRPr>
              <a:solidFill>
                <a:schemeClr val="dk1"/>
              </a:solidFill>
              <a:latin typeface="+mj-ea"/>
              <a:ea typeface="Oswald"/>
              <a:cs typeface="+mj-ea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50">
              <a:solidFill>
                <a:srgbClr val="222222"/>
              </a:solidFill>
              <a:highlight>
                <a:srgbClr val="FFFFFF"/>
              </a:highlight>
              <a:latin typeface="+mj-ea"/>
              <a:ea typeface="Roboto"/>
              <a:cs typeface="+mj-ea"/>
              <a:sym typeface="Roboto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58500" y="123250"/>
            <a:ext cx="1191849" cy="14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83625" y="1822100"/>
            <a:ext cx="25416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53750" y="372850"/>
            <a:ext cx="4236500" cy="43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+mj-lt"/>
                <a:cs typeface="+mj-lt"/>
              </a:rPr>
              <a:t>Rotação de imagem para otimizar detecção de hidrômetro</a:t>
            </a:r>
            <a:endParaRPr sz="2000">
              <a:solidFill>
                <a:schemeClr val="accent3"/>
              </a:solidFill>
              <a:latin typeface="+mj-lt"/>
              <a:cs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accent3"/>
              </a:solidFill>
              <a:latin typeface="+mj-lt"/>
              <a:ea typeface="Average"/>
              <a:cs typeface="+mj-lt"/>
              <a:sym typeface="Average"/>
            </a:endParaRPr>
          </a:p>
        </p:txBody>
      </p:sp>
      <p:sp>
        <p:nvSpPr>
          <p:cNvPr id="148" name="Google Shape;148;p27"/>
          <p:cNvSpPr txBox="1"/>
          <p:nvPr>
            <p:ph type="body" idx="1"/>
          </p:nvPr>
        </p:nvSpPr>
        <p:spPr>
          <a:xfrm>
            <a:off x="3059250" y="4570800"/>
            <a:ext cx="302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Fonte: do próprio autor</a:t>
            </a:r>
            <a:endParaRPr lang="pt-BR">
              <a:latin typeface="+mj-lt"/>
              <a:cs typeface="+mj-l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j-lt"/>
              <a:cs typeface="+mj-lt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69286" y="1154400"/>
            <a:ext cx="560542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+mn-lt"/>
                <a:cs typeface="+mn-lt"/>
              </a:rPr>
              <a:t>Incremento de margem do retângulo de detecção</a:t>
            </a:r>
            <a:endParaRPr lang="pt-BR" sz="2400">
              <a:latin typeface="+mn-lt"/>
              <a:cs typeface="+mn-lt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57500" y="1445725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body" idx="1"/>
          </p:nvPr>
        </p:nvSpPr>
        <p:spPr>
          <a:xfrm>
            <a:off x="3059250" y="4570800"/>
            <a:ext cx="302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Fonte: do próprio autor</a:t>
            </a:r>
            <a:endParaRPr lang="pt-BR">
              <a:latin typeface="+mj-lt"/>
              <a:cs typeface="+mj-l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GrabCut</a:t>
            </a:r>
            <a:endParaRPr lang="pt-BR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91510" y="1219838"/>
            <a:ext cx="5560974" cy="328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+mj-lt"/>
                <a:cs typeface="+mj-lt"/>
              </a:rPr>
              <a:t>Processamento de imagem para localização de lacres</a:t>
            </a:r>
            <a:endParaRPr lang="pt-BR" sz="2400">
              <a:latin typeface="+mj-lt"/>
              <a:cs typeface="+mj-lt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1063" y="1094900"/>
            <a:ext cx="51018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291450" y="416825"/>
            <a:ext cx="85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+mj-lt"/>
                <a:cs typeface="+mj-lt"/>
              </a:rPr>
              <a:t>Amostras de conjunto de dados de classificação de lacres</a:t>
            </a:r>
            <a:endParaRPr lang="pt-BR" sz="2000">
              <a:latin typeface="+mj-lt"/>
              <a:cs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>
              <a:latin typeface="+mj-lt"/>
              <a:cs typeface="+mj-lt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24138" y="1198325"/>
            <a:ext cx="38957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Autora: </a:t>
            </a:r>
            <a:endParaRPr sz="2400"/>
          </a:p>
        </p:txBody>
      </p:sp>
      <p:sp>
        <p:nvSpPr>
          <p:cNvPr id="67" name="Google Shape;67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Dissertação para a obtenção do grau de Mestre em Computação Aplicada, UDESC 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Orientador: Prof. Dr. André Tavares da Silva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Ano: 2016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+mn-lt"/>
                <a:cs typeface="+mn-lt"/>
              </a:rPr>
              <a:t>Nº páginas: 117</a:t>
            </a:r>
            <a:endParaRPr lang="pt-BR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Resultados de detecção de hidrômetros</a:t>
            </a:r>
            <a:endParaRPr lang="pt-BR">
              <a:latin typeface="+mj-lt"/>
              <a:cs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cs typeface="+mj-lt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8025" y="1123100"/>
            <a:ext cx="500794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Resultados obtidos pelos descritores</a:t>
            </a:r>
            <a:endParaRPr lang="pt-BR">
              <a:latin typeface="+mj-lt"/>
              <a:cs typeface="+mj-lt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24025" y="1287725"/>
            <a:ext cx="56959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Resultados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192" name="Google Shape;192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Na primeira etapa, a solução utilizando o classificador OPF alcançou taxa de acerto média de 89, 03%, sendo superior a resultados dos métodos SVM linear e RBF.</a:t>
            </a:r>
            <a:endParaRPr lang="pt-BR">
              <a:latin typeface="+mj-lt"/>
              <a:cs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Dos 12 descritores de imagem, de cor e textura, foram avaliados os resultados individuais e combinados, atingindo taxas de acerto média de até 81, 29% </a:t>
            </a:r>
            <a:endParaRPr lang="pt-BR">
              <a:latin typeface="+mj-lt"/>
              <a:cs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latin typeface="+mj-lt"/>
                <a:cs typeface="+mj-lt"/>
              </a:rPr>
              <a:t>Com isto, pode-se concluir que o uso de um sistema especialista de visão computacional para o problema de detecção de fraudes é uma estratégia promissora e com potencial para beneficiar a análise e o suporte à tomada de decisões</a:t>
            </a:r>
            <a:endParaRPr lang="pt-BR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ea"/>
                <a:cs typeface="+mj-ea"/>
              </a:rPr>
              <a:t>Problemática</a:t>
            </a:r>
            <a:endParaRPr lang="pt-BR">
              <a:latin typeface="+mj-ea"/>
              <a:cs typeface="+mj-ea"/>
            </a:endParaRPr>
          </a:p>
        </p:txBody>
      </p:sp>
      <p:sp>
        <p:nvSpPr>
          <p:cNvPr id="73" name="Google Shape;73;p1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Em tempos de racionamento, o desperdício de água tem sido um tema de relevância mundial. 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As companhias de saneamento precisam lidar não somente com vazamentos ocultos ou aparentes, mas também fraudes nas unidades medidoras.</a:t>
            </a:r>
            <a:endParaRPr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Desafios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79" name="Google Shape;79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Utilizar ferramentas de computação gráfica para encontrar irregularidades acarreta em uma gama desafios. Pode-se citar:</a:t>
            </a:r>
            <a:endParaRPr lang="pt-BR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+mn-lt"/>
                <a:cs typeface="+mn-lt"/>
              </a:rPr>
              <a:t>Diferentes arranjos de instalação,</a:t>
            </a:r>
            <a:endParaRPr lang="pt-BR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+mn-lt"/>
                <a:cs typeface="+mn-lt"/>
              </a:rPr>
              <a:t>As fotos podem ter sido tiradas de diversos ângulos, escalas ou sem capturar o hidrômetro de forma completa,</a:t>
            </a:r>
            <a:endParaRPr lang="pt-BR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+mn-lt"/>
                <a:cs typeface="+mn-lt"/>
              </a:rPr>
              <a:t>Fundos heterogêneos e com grande quantidade de objetos em cena, assim como apresentar oclusão parcial do hidrômetro por objetos como, grades, cercas ou plantas, por exemplo.</a:t>
            </a:r>
            <a:endParaRPr lang="pt-BR"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Objetivos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Utilizando técnicas de reconhecimento de padrões, julgar casos suspeitos de irregularidades em hidrômetros.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+mn-lt"/>
                <a:cs typeface="+mn-lt"/>
              </a:rPr>
              <a:t>Auxiliar no combate a fraudes em hidrômetros e, consequentemente, evitar o desperdício de água.</a:t>
            </a:r>
            <a:endParaRPr lang="pt-BR">
              <a:latin typeface="+mn-lt"/>
              <a:cs typeface="+mn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Metodologias</a:t>
            </a:r>
            <a:endParaRPr lang="pt-BR">
              <a:latin typeface="+mj-lt"/>
              <a:cs typeface="+mj-lt"/>
            </a:endParaRPr>
          </a:p>
        </p:txBody>
      </p:sp>
      <p:sp>
        <p:nvSpPr>
          <p:cNvPr id="91" name="Google Shape;91;p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latin typeface="+mn-lt"/>
                <a:cs typeface="+mn-lt"/>
              </a:rPr>
              <a:t>Foi realizada uma pesquisa exploratória, a fim de conhecer o estado da arte da aplicação de técnicas de reconhecimento de padrões em detecção de fraudes</a:t>
            </a:r>
            <a:endParaRPr lang="pt-BR" sz="1600">
              <a:latin typeface="+mn-lt"/>
              <a:cs typeface="+mn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>
                <a:latin typeface="+mn-lt"/>
                <a:cs typeface="+mn-lt"/>
              </a:rPr>
              <a:t>O desenvolvimento foi dividido em três etapas: </a:t>
            </a:r>
            <a:endParaRPr lang="pt-BR" sz="1600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 sz="1600">
                <a:latin typeface="+mn-lt"/>
                <a:cs typeface="+mn-lt"/>
              </a:rPr>
              <a:t>Detecção do hidrômetro através de implementação utilizando o descritor HOG associado ao classificador OPF; </a:t>
            </a:r>
            <a:endParaRPr lang="pt-BR" sz="1600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600">
                <a:latin typeface="+mn-lt"/>
                <a:cs typeface="+mn-lt"/>
              </a:rPr>
              <a:t>Aplicação de métodos de processamento morfológico e segmentação com o objetivo de localizar e reduzir a região de interesse à área dos lacres; </a:t>
            </a:r>
            <a:endParaRPr lang="pt-BR" sz="1600">
              <a:latin typeface="+mn-lt"/>
              <a:cs typeface="+mn-l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600">
                <a:latin typeface="+mn-lt"/>
                <a:cs typeface="+mn-lt"/>
              </a:rPr>
              <a:t>Classificação da condição dos lacres, possibilitando estimar a ausência ou suspeita de fraude</a:t>
            </a:r>
            <a:endParaRPr lang="pt-BR" sz="1600">
              <a:latin typeface="+mn-lt"/>
              <a:cs typeface="+mn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lang="pt-BR" sz="1600">
              <a:latin typeface="+mn-lt"/>
              <a:cs typeface="+mn-l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85000" y="4675000"/>
            <a:ext cx="814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  <a:latin typeface="+mj-lt"/>
                <a:ea typeface="Average"/>
                <a:cs typeface="+mj-lt"/>
                <a:sym typeface="Average"/>
              </a:rPr>
              <a:t>HOG - Histograma de Gradientes Orientados   OPF - Floresta de Caminhos Ótimos</a:t>
            </a:r>
            <a:endParaRPr>
              <a:solidFill>
                <a:schemeClr val="accent3"/>
              </a:solidFill>
              <a:latin typeface="+mj-lt"/>
              <a:ea typeface="Average"/>
              <a:cs typeface="+mj-lt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64590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Recursos Utilizados</a:t>
            </a:r>
            <a:endParaRPr lang="pt-BR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+mn-lt"/>
                <a:cs typeface="+mn-lt"/>
              </a:rPr>
              <a:t>Aprendizado de Máquina e Reconhecimento de Padrões</a:t>
            </a:r>
            <a:endParaRPr lang="pt-BR" sz="2400">
              <a:latin typeface="+mn-lt"/>
              <a:cs typeface="+mn-lt"/>
            </a:endParaRPr>
          </a:p>
        </p:txBody>
      </p:sp>
      <p:sp>
        <p:nvSpPr>
          <p:cNvPr id="103" name="Google Shape;103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O aprendizado de máquina foi utilizado para garantir o aperfeiçoamento contínuo das ferramentas durante as análises.</a:t>
            </a:r>
            <a:endParaRPr lang="pt-BR">
              <a:latin typeface="+mj-lt"/>
              <a:cs typeface="+mj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Para extração das informações foi necessária implementar métodos que calculam medidas dimensionais, descrevem objetos e identificam cores e texturas. </a:t>
            </a:r>
            <a:endParaRPr lang="pt-BR">
              <a:latin typeface="+mj-lt"/>
              <a:cs typeface="+mj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latin typeface="+mj-lt"/>
                <a:cs typeface="+mj-lt"/>
              </a:rPr>
              <a:t>O HOG é usado portanto para gerar um descritor de forma rico o suficiente para o próximo passo.</a:t>
            </a:r>
            <a:endParaRPr lang="pt-BR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+mj-lt"/>
                <a:cs typeface="+mj-lt"/>
              </a:rPr>
              <a:t>Floresta de Caminhos Ótimos, Dilatação e Erosão</a:t>
            </a:r>
            <a:endParaRPr lang="pt-BR" sz="2400">
              <a:latin typeface="+mj-lt"/>
              <a:cs typeface="+mj-lt"/>
            </a:endParaRPr>
          </a:p>
        </p:txBody>
      </p:sp>
      <p:sp>
        <p:nvSpPr>
          <p:cNvPr id="109" name="Google Shape;109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Utiliza conceitos de Teoria de Grafos para reduzir o problema de </a:t>
            </a:r>
            <a:r>
              <a:rPr lang="pt-BR" i="1">
                <a:latin typeface="+mj-lt"/>
                <a:cs typeface="+mj-lt"/>
              </a:rPr>
              <a:t>pattern matching </a:t>
            </a:r>
            <a:r>
              <a:rPr lang="pt-BR">
                <a:latin typeface="+mj-lt"/>
                <a:cs typeface="+mj-lt"/>
              </a:rPr>
              <a:t>a um problema combinatorial de florestas.</a:t>
            </a:r>
            <a:endParaRPr lang="pt-BR">
              <a:latin typeface="+mj-lt"/>
              <a:cs typeface="+mj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Um vértice é uma amostra do treinamento, essa amostra se relaciona com outras amostras gerando arestas, estas arestas qualificam a dissimilaridade entre as amostras.</a:t>
            </a:r>
            <a:endParaRPr lang="pt-BR">
              <a:latin typeface="+mj-lt"/>
              <a:cs typeface="+mj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+mj-lt"/>
                <a:cs typeface="+mj-lt"/>
              </a:rPr>
              <a:t>A erosão é um processo que através de translações determina e delimita objetos.</a:t>
            </a:r>
            <a:endParaRPr lang="pt-BR">
              <a:latin typeface="+mj-lt"/>
              <a:cs typeface="+mj-l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latin typeface="+mj-lt"/>
                <a:cs typeface="+mj-lt"/>
              </a:rPr>
              <a:t>Dilatação é o processo realizado para filtrar da imagem objetos inúteis a análise, suprimindo os pequenos/indefinidos bem como ruídos.</a:t>
            </a:r>
            <a:endParaRPr lang="pt-BR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4787</Words>
  <Application>WPS Presentation</Application>
  <PresentationFormat/>
  <Paragraphs>123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Arial</vt:lpstr>
      <vt:lpstr>DejaVu Sans</vt:lpstr>
      <vt:lpstr>Oswald</vt:lpstr>
      <vt:lpstr>dbldwrsw</vt:lpstr>
      <vt:lpstr>Average</vt:lpstr>
      <vt:lpstr>Roboto</vt:lpstr>
      <vt:lpstr>微软雅黑</vt:lpstr>
      <vt:lpstr>Noto Sans CJK SC</vt:lpstr>
      <vt:lpstr>Arial Unicode MS</vt:lpstr>
      <vt:lpstr>Average</vt:lpstr>
      <vt:lpstr>Oswald</vt:lpstr>
      <vt:lpstr>Roboto</vt:lpstr>
      <vt:lpstr>Slate</vt:lpstr>
      <vt:lpstr>TÉCNICAS DE RECONHECIMENTO DE PADRÕES</vt:lpstr>
      <vt:lpstr>Autora: </vt:lpstr>
      <vt:lpstr>Problemática</vt:lpstr>
      <vt:lpstr>Desafios</vt:lpstr>
      <vt:lpstr>Objetivos</vt:lpstr>
      <vt:lpstr>Metodologias</vt:lpstr>
      <vt:lpstr>Recursos Utilizados</vt:lpstr>
      <vt:lpstr>Aprendizado de Máquina e Reconhecimento de Padrões</vt:lpstr>
      <vt:lpstr>Floresta de Caminhos Ótimos, Dilatação e Erosão</vt:lpstr>
      <vt:lpstr>Descritores de cor</vt:lpstr>
      <vt:lpstr>Descritores de textura</vt:lpstr>
      <vt:lpstr>Desenvolvimento da solução</vt:lpstr>
      <vt:lpstr>OpenCV - Open Source Computer Vision</vt:lpstr>
      <vt:lpstr>PowerPoint 演示文稿</vt:lpstr>
      <vt:lpstr>Rotação de imagem para otimizar detecção de hidrômetro</vt:lpstr>
      <vt:lpstr>Incremento de margem do retângulo de detecção</vt:lpstr>
      <vt:lpstr>GrabCut</vt:lpstr>
      <vt:lpstr>Processamento de imagem para localização de lacres</vt:lpstr>
      <vt:lpstr>Amostras de conjunto de dados de classificação de lacres</vt:lpstr>
      <vt:lpstr>Resultados de detecção de hidrômetros</vt:lpstr>
      <vt:lpstr>Resultados obtidos pelos descritores</vt:lpstr>
      <vt:lpstr>Resultados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FRAUDE EM HIDRÔMETROS UTILIZANDOTÉCNICAS DE RECONHECIMENTO DE PADRÕES</dc:title>
  <dc:creator/>
  <cp:lastModifiedBy>gasparini</cp:lastModifiedBy>
  <cp:revision>1</cp:revision>
  <dcterms:created xsi:type="dcterms:W3CDTF">2019-10-16T11:58:53Z</dcterms:created>
  <dcterms:modified xsi:type="dcterms:W3CDTF">2019-10-16T11:58:53Z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